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7004050" cy="9290050"/>
  <p:defaultTextStyle>
    <a:defPPr>
      <a:defRPr lang="en-US"/>
    </a:defPPr>
    <a:lvl1pPr marL="0" algn="l" defTabSz="2820325" rtl="0" eaLnBrk="1" latinLnBrk="0" hangingPunct="1">
      <a:defRPr sz="5600" kern="1200">
        <a:solidFill>
          <a:schemeClr val="tx1"/>
        </a:solidFill>
        <a:latin typeface="+mn-lt"/>
        <a:ea typeface="+mn-ea"/>
        <a:cs typeface="+mn-cs"/>
      </a:defRPr>
    </a:lvl1pPr>
    <a:lvl2pPr marL="1410164" algn="l" defTabSz="2820325" rtl="0" eaLnBrk="1" latinLnBrk="0" hangingPunct="1">
      <a:defRPr sz="5600" kern="1200">
        <a:solidFill>
          <a:schemeClr val="tx1"/>
        </a:solidFill>
        <a:latin typeface="+mn-lt"/>
        <a:ea typeface="+mn-ea"/>
        <a:cs typeface="+mn-cs"/>
      </a:defRPr>
    </a:lvl2pPr>
    <a:lvl3pPr marL="2820325" algn="l" defTabSz="2820325" rtl="0" eaLnBrk="1" latinLnBrk="0" hangingPunct="1">
      <a:defRPr sz="5600" kern="1200">
        <a:solidFill>
          <a:schemeClr val="tx1"/>
        </a:solidFill>
        <a:latin typeface="+mn-lt"/>
        <a:ea typeface="+mn-ea"/>
        <a:cs typeface="+mn-cs"/>
      </a:defRPr>
    </a:lvl3pPr>
    <a:lvl4pPr marL="4230491" algn="l" defTabSz="2820325" rtl="0" eaLnBrk="1" latinLnBrk="0" hangingPunct="1">
      <a:defRPr sz="5600" kern="1200">
        <a:solidFill>
          <a:schemeClr val="tx1"/>
        </a:solidFill>
        <a:latin typeface="+mn-lt"/>
        <a:ea typeface="+mn-ea"/>
        <a:cs typeface="+mn-cs"/>
      </a:defRPr>
    </a:lvl4pPr>
    <a:lvl5pPr marL="5640652" algn="l" defTabSz="2820325" rtl="0" eaLnBrk="1" latinLnBrk="0" hangingPunct="1">
      <a:defRPr sz="5600" kern="1200">
        <a:solidFill>
          <a:schemeClr val="tx1"/>
        </a:solidFill>
        <a:latin typeface="+mn-lt"/>
        <a:ea typeface="+mn-ea"/>
        <a:cs typeface="+mn-cs"/>
      </a:defRPr>
    </a:lvl5pPr>
    <a:lvl6pPr marL="7050815" algn="l" defTabSz="2820325" rtl="0" eaLnBrk="1" latinLnBrk="0" hangingPunct="1">
      <a:defRPr sz="5600" kern="1200">
        <a:solidFill>
          <a:schemeClr val="tx1"/>
        </a:solidFill>
        <a:latin typeface="+mn-lt"/>
        <a:ea typeface="+mn-ea"/>
        <a:cs typeface="+mn-cs"/>
      </a:defRPr>
    </a:lvl6pPr>
    <a:lvl7pPr marL="8460976" algn="l" defTabSz="2820325" rtl="0" eaLnBrk="1" latinLnBrk="0" hangingPunct="1">
      <a:defRPr sz="5600" kern="1200">
        <a:solidFill>
          <a:schemeClr val="tx1"/>
        </a:solidFill>
        <a:latin typeface="+mn-lt"/>
        <a:ea typeface="+mn-ea"/>
        <a:cs typeface="+mn-cs"/>
      </a:defRPr>
    </a:lvl7pPr>
    <a:lvl8pPr marL="9871140" algn="l" defTabSz="2820325" rtl="0" eaLnBrk="1" latinLnBrk="0" hangingPunct="1">
      <a:defRPr sz="5600" kern="1200">
        <a:solidFill>
          <a:schemeClr val="tx1"/>
        </a:solidFill>
        <a:latin typeface="+mn-lt"/>
        <a:ea typeface="+mn-ea"/>
        <a:cs typeface="+mn-cs"/>
      </a:defRPr>
    </a:lvl8pPr>
    <a:lvl9pPr marL="11281306" algn="l" defTabSz="2820325" rtl="0" eaLnBrk="1" latinLnBrk="0" hangingPunct="1">
      <a:defRPr sz="5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p:scale>
          <a:sx n="20" d="100"/>
          <a:sy n="20" d="100"/>
        </p:scale>
        <p:origin x="989" y="403"/>
      </p:cViewPr>
      <p:guideLst>
        <p:guide orient="horz" pos="6912"/>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3AB-4965-BEEF-4192B7E48B07}"/>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3AB-4965-BEEF-4192B7E48B07}"/>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E3AB-4965-BEEF-4192B7E48B07}"/>
            </c:ext>
          </c:extLst>
        </c:ser>
        <c:dLbls>
          <c:showLegendKey val="0"/>
          <c:showVal val="0"/>
          <c:showCatName val="0"/>
          <c:showSerName val="0"/>
          <c:showPercent val="0"/>
          <c:showBubbleSize val="0"/>
        </c:dLbls>
        <c:gapWidth val="150"/>
        <c:axId val="93013120"/>
        <c:axId val="93014656"/>
      </c:barChart>
      <c:catAx>
        <c:axId val="93013120"/>
        <c:scaling>
          <c:orientation val="minMax"/>
        </c:scaling>
        <c:delete val="0"/>
        <c:axPos val="b"/>
        <c:numFmt formatCode="General" sourceLinked="0"/>
        <c:majorTickMark val="out"/>
        <c:minorTickMark val="none"/>
        <c:tickLblPos val="nextTo"/>
        <c:crossAx val="93014656"/>
        <c:crosses val="autoZero"/>
        <c:auto val="1"/>
        <c:lblAlgn val="ctr"/>
        <c:lblOffset val="100"/>
        <c:noMultiLvlLbl val="0"/>
      </c:catAx>
      <c:valAx>
        <c:axId val="93014656"/>
        <c:scaling>
          <c:orientation val="minMax"/>
        </c:scaling>
        <c:delete val="0"/>
        <c:axPos val="l"/>
        <c:majorGridlines/>
        <c:numFmt formatCode="General" sourceLinked="1"/>
        <c:majorTickMark val="out"/>
        <c:minorTickMark val="none"/>
        <c:tickLblPos val="nextTo"/>
        <c:crossAx val="9301312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3434000" y="0"/>
            <a:ext cx="45720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6" name="Rectangle 15"/>
          <p:cNvSpPr/>
          <p:nvPr userDrawn="1"/>
        </p:nvSpPr>
        <p:spPr>
          <a:xfrm>
            <a:off x="0" y="0"/>
            <a:ext cx="45720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7" name="Rectangle 16"/>
          <p:cNvSpPr/>
          <p:nvPr userDrawn="1"/>
        </p:nvSpPr>
        <p:spPr>
          <a:xfrm>
            <a:off x="0" y="0"/>
            <a:ext cx="43891200" cy="2743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8" name="Rectangle 17"/>
          <p:cNvSpPr/>
          <p:nvPr userDrawn="1"/>
        </p:nvSpPr>
        <p:spPr>
          <a:xfrm>
            <a:off x="0" y="19202400"/>
            <a:ext cx="43891200" cy="2743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1" name="Instructions"/>
          <p:cNvSpPr/>
          <p:nvPr userDrawn="1"/>
        </p:nvSpPr>
        <p:spPr>
          <a:xfrm>
            <a:off x="-7498080" y="0"/>
            <a:ext cx="694944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6893" tIns="146893" rIns="146893" bIns="146893"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rgbClr val="7F7F7F"/>
                </a:solidFill>
                <a:latin typeface="Calibri" pitchFamily="34" charset="0"/>
                <a:cs typeface="Calibri" panose="020F0502020204030204" pitchFamily="34" charset="0"/>
              </a:rPr>
              <a:t>Poster Print Size:</a:t>
            </a:r>
            <a:endParaRPr sz="5400" dirty="0">
              <a:solidFill>
                <a:srgbClr val="7F7F7F"/>
              </a:solidFill>
              <a:latin typeface="Calibri" pitchFamily="34" charset="0"/>
              <a:cs typeface="Calibri" panose="020F0502020204030204" pitchFamily="34" charset="0"/>
            </a:endParaRPr>
          </a:p>
          <a:p>
            <a:pPr lvl="0">
              <a:spcBef>
                <a:spcPts val="0"/>
              </a:spcBef>
              <a:spcAft>
                <a:spcPts val="1544"/>
              </a:spcAft>
            </a:pPr>
            <a:r>
              <a:rPr lang="en-US" sz="3200" dirty="0">
                <a:solidFill>
                  <a:srgbClr val="7F7F7F"/>
                </a:solidFill>
                <a:latin typeface="+mn-lt"/>
                <a:cs typeface="Calibri" panose="020F0502020204030204" pitchFamily="34" charset="0"/>
              </a:rPr>
              <a:t>This poster template is 24” high by 48” wide .</a:t>
            </a:r>
            <a:r>
              <a:rPr lang="en-US" sz="3200" baseline="0" dirty="0">
                <a:solidFill>
                  <a:srgbClr val="7F7F7F"/>
                </a:solidFill>
                <a:latin typeface="+mn-lt"/>
                <a:cs typeface="Calibri" panose="020F0502020204030204" pitchFamily="34" charset="0"/>
              </a:rPr>
              <a:t> </a:t>
            </a:r>
            <a:r>
              <a:rPr lang="en-US" sz="3200" dirty="0">
                <a:solidFill>
                  <a:srgbClr val="7F7F7F"/>
                </a:solidFill>
                <a:latin typeface="+mn-lt"/>
                <a:cs typeface="Calibri" panose="020F0502020204030204" pitchFamily="34" charset="0"/>
              </a:rPr>
              <a:t>It can be used to print any poster with a 1:2 aspect ratio including 30x60, 36x72, 42x84, and 48x96. </a:t>
            </a:r>
          </a:p>
          <a:p>
            <a:pPr lvl="0">
              <a:spcBef>
                <a:spcPts val="0"/>
              </a:spcBef>
              <a:spcAft>
                <a:spcPts val="1544"/>
              </a:spcAft>
            </a:pPr>
            <a:r>
              <a:rPr lang="en-US" sz="5400" dirty="0">
                <a:solidFill>
                  <a:srgbClr val="7F7F7F"/>
                </a:solidFill>
                <a:latin typeface="+mn-lt"/>
                <a:cs typeface="Calibri" panose="020F0502020204030204" pitchFamily="34" charset="0"/>
              </a:rPr>
              <a:t>Placeholders</a:t>
            </a:r>
            <a:r>
              <a:rPr sz="5400" dirty="0">
                <a:solidFill>
                  <a:srgbClr val="7F7F7F"/>
                </a:solidFill>
                <a:latin typeface="+mn-lt"/>
                <a:cs typeface="Calibri" panose="020F0502020204030204" pitchFamily="34" charset="0"/>
              </a:rPr>
              <a:t>:</a:t>
            </a:r>
          </a:p>
          <a:p>
            <a:pPr lvl="0">
              <a:spcBef>
                <a:spcPts val="0"/>
              </a:spcBef>
              <a:spcAft>
                <a:spcPts val="1544"/>
              </a:spcAft>
            </a:pPr>
            <a:r>
              <a:rPr sz="3200" dirty="0">
                <a:solidFill>
                  <a:srgbClr val="7F7F7F"/>
                </a:solidFill>
                <a:latin typeface="Calibri" pitchFamily="34" charset="0"/>
                <a:cs typeface="Calibri" panose="020F0502020204030204" pitchFamily="34" charset="0"/>
              </a:rPr>
              <a:t>The </a:t>
            </a:r>
            <a:r>
              <a:rPr lang="en-US" sz="3200" dirty="0">
                <a:solidFill>
                  <a:srgbClr val="7F7F7F"/>
                </a:solidFill>
                <a:latin typeface="Calibri" pitchFamily="34" charset="0"/>
                <a:cs typeface="Calibri" panose="020F0502020204030204" pitchFamily="34" charset="0"/>
              </a:rPr>
              <a:t>various elements included</a:t>
            </a:r>
            <a:r>
              <a:rPr sz="3200" dirty="0">
                <a:solidFill>
                  <a:srgbClr val="7F7F7F"/>
                </a:solidFill>
                <a:latin typeface="Calibri" pitchFamily="34" charset="0"/>
                <a:cs typeface="Calibri" panose="020F0502020204030204" pitchFamily="34" charset="0"/>
              </a:rPr>
              <a:t> in this </a:t>
            </a:r>
            <a:r>
              <a:rPr lang="en-US" sz="3200" dirty="0">
                <a:solidFill>
                  <a:srgbClr val="7F7F7F"/>
                </a:solidFill>
                <a:latin typeface="Calibri" pitchFamily="34" charset="0"/>
                <a:cs typeface="Calibri" panose="020F0502020204030204" pitchFamily="34" charset="0"/>
              </a:rPr>
              <a:t>poster are ones</a:t>
            </a:r>
            <a:r>
              <a:rPr lang="en-US" sz="3200" baseline="0" dirty="0">
                <a:solidFill>
                  <a:srgbClr val="7F7F7F"/>
                </a:solidFill>
                <a:latin typeface="Calibri" pitchFamily="34" charset="0"/>
                <a:cs typeface="Calibri" panose="020F0502020204030204" pitchFamily="34" charset="0"/>
              </a:rPr>
              <a:t> we often see in medical, research, and scientific posters.</a:t>
            </a:r>
            <a:r>
              <a:rPr sz="3200" dirty="0">
                <a:solidFill>
                  <a:srgbClr val="7F7F7F"/>
                </a:solidFill>
                <a:latin typeface="Calibri" pitchFamily="34" charset="0"/>
                <a:cs typeface="Calibri" panose="020F0502020204030204" pitchFamily="34" charset="0"/>
              </a:rPr>
              <a:t> </a:t>
            </a:r>
            <a:r>
              <a:rPr lang="en-US" sz="3200" dirty="0">
                <a:solidFill>
                  <a:srgbClr val="7F7F7F"/>
                </a:solidFill>
                <a:latin typeface="Calibri" pitchFamily="34" charset="0"/>
                <a:cs typeface="Calibri" panose="020F0502020204030204" pitchFamily="34" charset="0"/>
              </a:rPr>
              <a:t>Feel</a:t>
            </a:r>
            <a:r>
              <a:rPr lang="en-US" sz="32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544"/>
              </a:spcAft>
            </a:pPr>
            <a:r>
              <a:rPr lang="en-US" sz="5400" dirty="0">
                <a:solidFill>
                  <a:srgbClr val="7F7F7F"/>
                </a:solidFill>
                <a:latin typeface="Calibri" pitchFamily="34" charset="0"/>
                <a:cs typeface="Calibri" panose="020F0502020204030204" pitchFamily="34" charset="0"/>
              </a:rPr>
              <a:t>Image</a:t>
            </a:r>
            <a:r>
              <a:rPr lang="en-US" sz="5400" baseline="0" dirty="0">
                <a:solidFill>
                  <a:srgbClr val="7F7F7F"/>
                </a:solidFill>
                <a:latin typeface="Calibri" pitchFamily="34" charset="0"/>
                <a:cs typeface="Calibri" panose="020F0502020204030204" pitchFamily="34" charset="0"/>
              </a:rPr>
              <a:t> Quality</a:t>
            </a:r>
            <a:r>
              <a:rPr lang="en-US" sz="5400" dirty="0">
                <a:solidFill>
                  <a:srgbClr val="7F7F7F"/>
                </a:solidFill>
                <a:latin typeface="Calibri" pitchFamily="34" charset="0"/>
                <a:cs typeface="Calibri" panose="020F0502020204030204" pitchFamily="34" charset="0"/>
              </a:rPr>
              <a:t>:</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You can place digital photos or logo art in your poster file by selecting the </a:t>
            </a:r>
            <a:r>
              <a:rPr lang="en-US" sz="3200" b="1" dirty="0">
                <a:solidFill>
                  <a:srgbClr val="7F7F7F"/>
                </a:solidFill>
                <a:latin typeface="Calibri" pitchFamily="34" charset="0"/>
                <a:cs typeface="Calibri" panose="020F0502020204030204" pitchFamily="34" charset="0"/>
              </a:rPr>
              <a:t>Insert, Picture</a:t>
            </a:r>
            <a:r>
              <a:rPr lang="en-US" sz="32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200" b="1" dirty="0">
                <a:solidFill>
                  <a:srgbClr val="7F7F7F"/>
                </a:solidFill>
                <a:latin typeface="Calibri" pitchFamily="34" charset="0"/>
                <a:cs typeface="Calibri" panose="020F0502020204030204" pitchFamily="34" charset="0"/>
              </a:rPr>
              <a:t>150-200 pixels per inch in their final printed size</a:t>
            </a:r>
            <a:r>
              <a:rPr lang="en-US" sz="3200" dirty="0">
                <a:solidFill>
                  <a:srgbClr val="7F7F7F"/>
                </a:solidFill>
                <a:latin typeface="Calibri" pitchFamily="34" charset="0"/>
                <a:cs typeface="Calibri" panose="020F0502020204030204" pitchFamily="34" charset="0"/>
              </a:rPr>
              <a:t>. For instance, a 1600 x 1200 pixel</a:t>
            </a:r>
            <a:r>
              <a:rPr lang="en-US" sz="3200" baseline="0" dirty="0">
                <a:solidFill>
                  <a:srgbClr val="7F7F7F"/>
                </a:solidFill>
                <a:latin typeface="Calibri" pitchFamily="34" charset="0"/>
                <a:cs typeface="Calibri" panose="020F0502020204030204" pitchFamily="34" charset="0"/>
              </a:rPr>
              <a:t> photo will usually look fine up to </a:t>
            </a:r>
            <a:r>
              <a:rPr lang="en-US" sz="3200" dirty="0">
                <a:solidFill>
                  <a:srgbClr val="7F7F7F"/>
                </a:solidFill>
                <a:latin typeface="Calibri" pitchFamily="34" charset="0"/>
                <a:cs typeface="Calibri" panose="020F0502020204030204" pitchFamily="34" charset="0"/>
              </a:rPr>
              <a:t>8“-10” wide on your printed poster.</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544"/>
              </a:spcAft>
            </a:pPr>
            <a:br>
              <a:rPr lang="en-US" sz="2800" dirty="0">
                <a:solidFill>
                  <a:srgbClr val="7F7F7F"/>
                </a:solidFill>
                <a:latin typeface="Calibri" pitchFamily="34" charset="0"/>
                <a:cs typeface="Calibri" panose="020F0502020204030204" pitchFamily="34" charset="0"/>
              </a:rPr>
            </a:br>
            <a:r>
              <a:rPr lang="en-US" sz="28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439840" y="0"/>
            <a:ext cx="6949440" cy="219456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Change</a:t>
              </a:r>
              <a:r>
                <a:rPr lang="en-US" sz="5400" baseline="0" dirty="0">
                  <a:solidFill>
                    <a:schemeClr val="bg1">
                      <a:lumMod val="50000"/>
                    </a:schemeClr>
                  </a:solidFill>
                  <a:latin typeface="Calibri" pitchFamily="34" charset="0"/>
                  <a:cs typeface="Calibri" panose="020F0502020204030204" pitchFamily="34" charset="0"/>
                </a:rPr>
                <a:t> Color Theme</a:t>
              </a:r>
              <a:r>
                <a:rPr lang="en-US" sz="5400" dirty="0">
                  <a:solidFill>
                    <a:schemeClr val="bg1">
                      <a:lumMod val="50000"/>
                    </a:schemeClr>
                  </a:solidFill>
                  <a:latin typeface="Calibri" pitchFamily="34" charset="0"/>
                  <a:cs typeface="Calibri" panose="020F0502020204030204" pitchFamily="34" charset="0"/>
                </a:rPr>
                <a:t>:</a:t>
              </a:r>
              <a:endParaRPr sz="540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3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To change the color theme, select the </a:t>
              </a:r>
              <a:r>
                <a:rPr lang="en-US" sz="3200" b="1" baseline="0" dirty="0">
                  <a:solidFill>
                    <a:schemeClr val="bg1">
                      <a:lumMod val="50000"/>
                    </a:schemeClr>
                  </a:solidFill>
                  <a:latin typeface="Calibri" pitchFamily="34" charset="0"/>
                  <a:cs typeface="Calibri" panose="020F0502020204030204" pitchFamily="34" charset="0"/>
                </a:rPr>
                <a:t>Design</a:t>
              </a:r>
              <a:r>
                <a:rPr lang="en-US" sz="3200" baseline="0" dirty="0">
                  <a:solidFill>
                    <a:schemeClr val="bg1">
                      <a:lumMod val="50000"/>
                    </a:schemeClr>
                  </a:solidFill>
                  <a:latin typeface="Calibri" pitchFamily="34" charset="0"/>
                  <a:cs typeface="Calibri" panose="020F0502020204030204" pitchFamily="34" charset="0"/>
                </a:rPr>
                <a:t> tab, then select the </a:t>
              </a:r>
              <a:r>
                <a:rPr lang="en-US" sz="3200" b="1" baseline="0" dirty="0">
                  <a:solidFill>
                    <a:schemeClr val="bg1">
                      <a:lumMod val="50000"/>
                    </a:schemeClr>
                  </a:solidFill>
                  <a:latin typeface="Calibri" pitchFamily="34" charset="0"/>
                  <a:cs typeface="Calibri" panose="020F0502020204030204" pitchFamily="34" charset="0"/>
                </a:rPr>
                <a:t>Colors</a:t>
              </a:r>
              <a:r>
                <a:rPr lang="en-US" sz="32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Once your poster file is ready, visit</a:t>
              </a:r>
              <a:r>
                <a:rPr lang="en-US" sz="3200" baseline="0" dirty="0">
                  <a:solidFill>
                    <a:schemeClr val="bg1">
                      <a:lumMod val="50000"/>
                    </a:schemeClr>
                  </a:solidFill>
                  <a:latin typeface="Calibri" pitchFamily="34" charset="0"/>
                  <a:cs typeface="Calibri" panose="020F0502020204030204" pitchFamily="34" charset="0"/>
                </a:rPr>
                <a:t> </a:t>
              </a:r>
              <a:r>
                <a:rPr lang="en-US" sz="3200" b="1" baseline="0" dirty="0">
                  <a:solidFill>
                    <a:schemeClr val="bg1">
                      <a:lumMod val="50000"/>
                    </a:schemeClr>
                  </a:solidFill>
                  <a:latin typeface="Calibri" pitchFamily="34" charset="0"/>
                  <a:cs typeface="Calibri" panose="020F0502020204030204" pitchFamily="34" charset="0"/>
                </a:rPr>
                <a:t>www.genigraphics.com</a:t>
              </a:r>
              <a:r>
                <a:rPr lang="en-US" sz="32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2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200" baseline="0" dirty="0">
                  <a:solidFill>
                    <a:schemeClr val="bg1">
                      <a:lumMod val="50000"/>
                    </a:schemeClr>
                  </a:solidFill>
                  <a:latin typeface="Calibri" pitchFamily="34" charset="0"/>
                  <a:cs typeface="Calibri" panose="020F0502020204030204" pitchFamily="34" charset="0"/>
                </a:rPr>
                <a:t>US and Canada:  1-800-790-4001</a:t>
              </a:r>
              <a:br>
                <a:rPr lang="en-US" sz="3200" baseline="0" dirty="0">
                  <a:solidFill>
                    <a:schemeClr val="bg1">
                      <a:lumMod val="50000"/>
                    </a:schemeClr>
                  </a:solidFill>
                  <a:latin typeface="Calibri" pitchFamily="34" charset="0"/>
                  <a:cs typeface="Calibri" panose="020F0502020204030204" pitchFamily="34" charset="0"/>
                </a:rPr>
              </a:br>
              <a:r>
                <a:rPr lang="en-US" sz="32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800" dirty="0">
                  <a:solidFill>
                    <a:schemeClr val="bg1">
                      <a:lumMod val="50000"/>
                    </a:schemeClr>
                  </a:solidFill>
                  <a:latin typeface="Calibri" pitchFamily="34" charset="0"/>
                  <a:cs typeface="Calibri" panose="020F0502020204030204" pitchFamily="34" charset="0"/>
                </a:rPr>
              </a:br>
              <a:r>
                <a:rPr lang="en-US" sz="28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1078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81000" y="21683472"/>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282033" tIns="141018" rIns="282033" bIns="141018" rtlCol="0" anchor="ctr">
            <a:normAutofit/>
          </a:bodyPr>
          <a:lstStyle/>
          <a:p>
            <a:r>
              <a:rPr lang="en-US" dirty="0"/>
              <a:t>Click to edit Master title style</a:t>
            </a:r>
          </a:p>
        </p:txBody>
      </p:sp>
      <p:sp>
        <p:nvSpPr>
          <p:cNvPr id="3" name="Text Placeholder 2"/>
          <p:cNvSpPr>
            <a:spLocks noGrp="1"/>
          </p:cNvSpPr>
          <p:nvPr>
            <p:ph type="body" idx="1"/>
          </p:nvPr>
        </p:nvSpPr>
        <p:spPr>
          <a:xfrm>
            <a:off x="2194560" y="5120644"/>
            <a:ext cx="39502080" cy="14483082"/>
          </a:xfrm>
          <a:prstGeom prst="rect">
            <a:avLst/>
          </a:prstGeom>
        </p:spPr>
        <p:txBody>
          <a:bodyPr vert="horz" lIns="282033" tIns="141018" rIns="282033" bIns="1410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94560" y="20340322"/>
            <a:ext cx="10241280" cy="1168400"/>
          </a:xfrm>
          <a:prstGeom prst="rect">
            <a:avLst/>
          </a:prstGeom>
        </p:spPr>
        <p:txBody>
          <a:bodyPr vert="horz" lIns="282033" tIns="141018" rIns="282033" bIns="141018" rtlCol="0" anchor="ctr"/>
          <a:lstStyle>
            <a:lvl1pPr algn="l">
              <a:defRPr sz="3900">
                <a:solidFill>
                  <a:schemeClr val="tx1">
                    <a:tint val="75000"/>
                  </a:schemeClr>
                </a:solidFill>
              </a:defRPr>
            </a:lvl1pPr>
          </a:lstStyle>
          <a:p>
            <a:fld id="{985D6BDF-9D0E-4E2B-85B8-D8F4790360C9}" type="datetimeFigureOut">
              <a:rPr lang="en-US" smtClean="0"/>
              <a:t>3/13/2020</a:t>
            </a:fld>
            <a:endParaRPr lang="en-US" dirty="0"/>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282033" tIns="141018" rIns="282033" bIns="141018" rtlCol="0" anchor="ctr"/>
          <a:lstStyle>
            <a:lvl1pPr algn="ctr">
              <a:defRPr sz="3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282033" tIns="141018" rIns="282033" bIns="141018" rtlCol="0" anchor="ctr"/>
          <a:lstStyle>
            <a:lvl1pPr algn="r">
              <a:defRPr sz="39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2820325" rtl="0" eaLnBrk="1" latinLnBrk="0" hangingPunct="1">
        <a:spcBef>
          <a:spcPct val="0"/>
        </a:spcBef>
        <a:buNone/>
        <a:defRPr sz="5100" kern="1200">
          <a:solidFill>
            <a:schemeClr val="tx1"/>
          </a:solidFill>
          <a:latin typeface="+mj-lt"/>
          <a:ea typeface="+mj-ea"/>
          <a:cs typeface="+mj-cs"/>
        </a:defRPr>
      </a:lvl1pPr>
    </p:titleStyle>
    <p:bodyStyle>
      <a:lvl1pPr marL="293784"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1pPr>
      <a:lvl2pPr marL="587566"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881353"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3pPr>
      <a:lvl4pPr marL="1175135"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1468921"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7755896"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6pPr>
      <a:lvl7pPr marL="9166059"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7pPr>
      <a:lvl8pPr marL="10576223"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8pPr>
      <a:lvl9pPr marL="11986384"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9pPr>
    </p:bodyStyle>
    <p:otherStyle>
      <a:defPPr>
        <a:defRPr lang="en-US"/>
      </a:defPPr>
      <a:lvl1pPr marL="0" algn="l" defTabSz="2820325" rtl="0" eaLnBrk="1" latinLnBrk="0" hangingPunct="1">
        <a:defRPr sz="5600" kern="1200">
          <a:solidFill>
            <a:schemeClr val="tx1"/>
          </a:solidFill>
          <a:latin typeface="+mn-lt"/>
          <a:ea typeface="+mn-ea"/>
          <a:cs typeface="+mn-cs"/>
        </a:defRPr>
      </a:lvl1pPr>
      <a:lvl2pPr marL="1410164" algn="l" defTabSz="2820325" rtl="0" eaLnBrk="1" latinLnBrk="0" hangingPunct="1">
        <a:defRPr sz="5600" kern="1200">
          <a:solidFill>
            <a:schemeClr val="tx1"/>
          </a:solidFill>
          <a:latin typeface="+mn-lt"/>
          <a:ea typeface="+mn-ea"/>
          <a:cs typeface="+mn-cs"/>
        </a:defRPr>
      </a:lvl2pPr>
      <a:lvl3pPr marL="2820325" algn="l" defTabSz="2820325" rtl="0" eaLnBrk="1" latinLnBrk="0" hangingPunct="1">
        <a:defRPr sz="5600" kern="1200">
          <a:solidFill>
            <a:schemeClr val="tx1"/>
          </a:solidFill>
          <a:latin typeface="+mn-lt"/>
          <a:ea typeface="+mn-ea"/>
          <a:cs typeface="+mn-cs"/>
        </a:defRPr>
      </a:lvl3pPr>
      <a:lvl4pPr marL="4230491" algn="l" defTabSz="2820325" rtl="0" eaLnBrk="1" latinLnBrk="0" hangingPunct="1">
        <a:defRPr sz="5600" kern="1200">
          <a:solidFill>
            <a:schemeClr val="tx1"/>
          </a:solidFill>
          <a:latin typeface="+mn-lt"/>
          <a:ea typeface="+mn-ea"/>
          <a:cs typeface="+mn-cs"/>
        </a:defRPr>
      </a:lvl4pPr>
      <a:lvl5pPr marL="5640652" algn="l" defTabSz="2820325" rtl="0" eaLnBrk="1" latinLnBrk="0" hangingPunct="1">
        <a:defRPr sz="5600" kern="1200">
          <a:solidFill>
            <a:schemeClr val="tx1"/>
          </a:solidFill>
          <a:latin typeface="+mn-lt"/>
          <a:ea typeface="+mn-ea"/>
          <a:cs typeface="+mn-cs"/>
        </a:defRPr>
      </a:lvl5pPr>
      <a:lvl6pPr marL="7050815" algn="l" defTabSz="2820325" rtl="0" eaLnBrk="1" latinLnBrk="0" hangingPunct="1">
        <a:defRPr sz="5600" kern="1200">
          <a:solidFill>
            <a:schemeClr val="tx1"/>
          </a:solidFill>
          <a:latin typeface="+mn-lt"/>
          <a:ea typeface="+mn-ea"/>
          <a:cs typeface="+mn-cs"/>
        </a:defRPr>
      </a:lvl6pPr>
      <a:lvl7pPr marL="8460976" algn="l" defTabSz="2820325" rtl="0" eaLnBrk="1" latinLnBrk="0" hangingPunct="1">
        <a:defRPr sz="5600" kern="1200">
          <a:solidFill>
            <a:schemeClr val="tx1"/>
          </a:solidFill>
          <a:latin typeface="+mn-lt"/>
          <a:ea typeface="+mn-ea"/>
          <a:cs typeface="+mn-cs"/>
        </a:defRPr>
      </a:lvl7pPr>
      <a:lvl8pPr marL="9871140" algn="l" defTabSz="2820325" rtl="0" eaLnBrk="1" latinLnBrk="0" hangingPunct="1">
        <a:defRPr sz="5600" kern="1200">
          <a:solidFill>
            <a:schemeClr val="tx1"/>
          </a:solidFill>
          <a:latin typeface="+mn-lt"/>
          <a:ea typeface="+mn-ea"/>
          <a:cs typeface="+mn-cs"/>
        </a:defRPr>
      </a:lvl8pPr>
      <a:lvl9pPr marL="11281306" algn="l" defTabSz="2820325"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486400" y="0"/>
            <a:ext cx="32918400" cy="1532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513" tIns="293784" rIns="117513" bIns="293784"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000" b="1" dirty="0">
                <a:solidFill>
                  <a:schemeClr val="accent3">
                    <a:lumMod val="20000"/>
                    <a:lumOff val="80000"/>
                  </a:schemeClr>
                </a:solidFill>
                <a:latin typeface="+mn-lt"/>
              </a:rPr>
              <a:t>Template Provided By Genigraphics – 800.790.4001 – Replace This Text With Your Title</a:t>
            </a:r>
          </a:p>
        </p:txBody>
      </p:sp>
      <p:sp>
        <p:nvSpPr>
          <p:cNvPr id="5" name="Text Box 123"/>
          <p:cNvSpPr txBox="1">
            <a:spLocks noChangeArrowheads="1"/>
          </p:cNvSpPr>
          <p:nvPr/>
        </p:nvSpPr>
        <p:spPr bwMode="auto">
          <a:xfrm>
            <a:off x="5486400" y="1524000"/>
            <a:ext cx="32918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513" tIns="117513" rIns="117513" bIns="117513"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600" dirty="0">
                <a:solidFill>
                  <a:schemeClr val="accent3">
                    <a:lumMod val="20000"/>
                    <a:lumOff val="80000"/>
                  </a:schemeClr>
                </a:solidFill>
                <a:latin typeface="+mn-lt"/>
              </a:rPr>
              <a:t>John Smith, MD</a:t>
            </a:r>
            <a:r>
              <a:rPr lang="en-US" sz="3600" baseline="30000" dirty="0">
                <a:solidFill>
                  <a:schemeClr val="accent3">
                    <a:lumMod val="20000"/>
                    <a:lumOff val="80000"/>
                  </a:schemeClr>
                </a:solidFill>
                <a:latin typeface="+mn-lt"/>
              </a:rPr>
              <a:t>1</a:t>
            </a:r>
            <a:r>
              <a:rPr lang="en-US" sz="3600" dirty="0">
                <a:solidFill>
                  <a:schemeClr val="accent3">
                    <a:lumMod val="20000"/>
                    <a:lumOff val="80000"/>
                  </a:schemeClr>
                </a:solidFill>
                <a:latin typeface="+mn-lt"/>
              </a:rPr>
              <a:t>; Jane Doe, PhD</a:t>
            </a:r>
            <a:r>
              <a:rPr lang="en-US" sz="3600" baseline="30000" dirty="0">
                <a:solidFill>
                  <a:schemeClr val="accent3">
                    <a:lumMod val="20000"/>
                    <a:lumOff val="80000"/>
                  </a:schemeClr>
                </a:solidFill>
                <a:latin typeface="+mn-lt"/>
              </a:rPr>
              <a:t>2</a:t>
            </a:r>
            <a:r>
              <a:rPr lang="en-US" sz="3600" dirty="0">
                <a:solidFill>
                  <a:schemeClr val="accent3">
                    <a:lumMod val="20000"/>
                    <a:lumOff val="80000"/>
                  </a:schemeClr>
                </a:solidFill>
                <a:latin typeface="+mn-lt"/>
              </a:rPr>
              <a:t>; Frederick Jones, MD, PhD</a:t>
            </a:r>
            <a:r>
              <a:rPr lang="en-US" sz="3600" baseline="30000" dirty="0">
                <a:solidFill>
                  <a:schemeClr val="accent3">
                    <a:lumMod val="20000"/>
                    <a:lumOff val="80000"/>
                  </a:schemeClr>
                </a:solidFill>
                <a:latin typeface="+mn-lt"/>
              </a:rPr>
              <a:t>1,2</a:t>
            </a:r>
          </a:p>
          <a:p>
            <a:pPr algn="ctr" eaLnBrk="1" hangingPunct="1"/>
            <a:r>
              <a:rPr lang="en-US" sz="3600" baseline="30000" dirty="0">
                <a:solidFill>
                  <a:schemeClr val="accent3">
                    <a:lumMod val="20000"/>
                    <a:lumOff val="80000"/>
                  </a:schemeClr>
                </a:solidFill>
                <a:latin typeface="+mn-lt"/>
              </a:rPr>
              <a:t>1</a:t>
            </a:r>
            <a:r>
              <a:rPr lang="en-US" sz="3600" dirty="0">
                <a:solidFill>
                  <a:schemeClr val="accent3">
                    <a:lumMod val="20000"/>
                    <a:lumOff val="80000"/>
                  </a:schemeClr>
                </a:solidFill>
                <a:latin typeface="+mn-lt"/>
              </a:rPr>
              <a:t>University of Affiliation, </a:t>
            </a:r>
            <a:r>
              <a:rPr lang="en-US" sz="3600" baseline="30000" dirty="0">
                <a:solidFill>
                  <a:schemeClr val="accent3">
                    <a:lumMod val="20000"/>
                    <a:lumOff val="80000"/>
                  </a:schemeClr>
                </a:solidFill>
                <a:latin typeface="+mn-lt"/>
              </a:rPr>
              <a:t>2</a:t>
            </a:r>
            <a:r>
              <a:rPr lang="en-US" sz="3600" dirty="0">
                <a:solidFill>
                  <a:schemeClr val="accent3">
                    <a:lumMod val="20000"/>
                    <a:lumOff val="80000"/>
                  </a:schemeClr>
                </a:solidFill>
                <a:latin typeface="+mn-lt"/>
              </a:rPr>
              <a:t>Medical Center of Affiliation</a:t>
            </a:r>
          </a:p>
        </p:txBody>
      </p:sp>
      <p:sp>
        <p:nvSpPr>
          <p:cNvPr id="24" name="TextBox 23"/>
          <p:cNvSpPr txBox="1"/>
          <p:nvPr/>
        </p:nvSpPr>
        <p:spPr>
          <a:xfrm>
            <a:off x="1706885" y="20025363"/>
            <a:ext cx="2191088" cy="1598217"/>
          </a:xfrm>
          <a:prstGeom prst="rect">
            <a:avLst/>
          </a:prstGeom>
          <a:solidFill>
            <a:schemeClr val="accent1">
              <a:lumMod val="40000"/>
              <a:lumOff val="60000"/>
            </a:schemeClr>
          </a:solidFill>
        </p:spPr>
        <p:txBody>
          <a:bodyPr wrap="none" lIns="58757" tIns="29380" rIns="58757" bIns="29380" rtlCol="0">
            <a:spAutoFit/>
          </a:bodyPr>
          <a:lstStyle/>
          <a:p>
            <a:r>
              <a:rPr lang="en-US" sz="2000" dirty="0"/>
              <a:t>&lt;your name&gt;</a:t>
            </a:r>
          </a:p>
          <a:p>
            <a:r>
              <a:rPr lang="en-US" sz="2000" dirty="0"/>
              <a:t>&lt;your organization&gt;</a:t>
            </a:r>
          </a:p>
          <a:p>
            <a:r>
              <a:rPr lang="en-US" sz="2000" dirty="0"/>
              <a:t>Email:</a:t>
            </a:r>
          </a:p>
          <a:p>
            <a:r>
              <a:rPr lang="en-US" sz="2000" dirty="0"/>
              <a:t>Website:</a:t>
            </a:r>
          </a:p>
          <a:p>
            <a:r>
              <a:rPr lang="en-US" sz="2000" dirty="0"/>
              <a:t>Phone:</a:t>
            </a:r>
          </a:p>
        </p:txBody>
      </p:sp>
      <p:sp>
        <p:nvSpPr>
          <p:cNvPr id="25" name="TextBox 24"/>
          <p:cNvSpPr txBox="1"/>
          <p:nvPr/>
        </p:nvSpPr>
        <p:spPr>
          <a:xfrm>
            <a:off x="1706883" y="19431002"/>
            <a:ext cx="1428507" cy="551776"/>
          </a:xfrm>
          <a:prstGeom prst="rect">
            <a:avLst/>
          </a:prstGeom>
          <a:noFill/>
        </p:spPr>
        <p:txBody>
          <a:bodyPr wrap="none" lIns="58757" tIns="29380" rIns="58757" bIns="29380" rtlCol="0">
            <a:spAutoFit/>
          </a:bodyPr>
          <a:lstStyle/>
          <a:p>
            <a:r>
              <a:rPr lang="en-US" sz="3200" b="1" dirty="0"/>
              <a:t>Contact</a:t>
            </a:r>
          </a:p>
        </p:txBody>
      </p:sp>
      <p:sp>
        <p:nvSpPr>
          <p:cNvPr id="26" name="TextBox 25"/>
          <p:cNvSpPr txBox="1"/>
          <p:nvPr/>
        </p:nvSpPr>
        <p:spPr>
          <a:xfrm>
            <a:off x="21945600" y="20025359"/>
            <a:ext cx="19507200" cy="1463040"/>
          </a:xfrm>
          <a:prstGeom prst="rect">
            <a:avLst/>
          </a:prstGeom>
          <a:noFill/>
        </p:spPr>
        <p:txBody>
          <a:bodyPr wrap="square" lIns="58757" tIns="58757" rIns="58757" bIns="58757" numCol="1" spcCol="293784" rtlCol="0">
            <a:noAutofit/>
          </a:bodyPr>
          <a:lstStyle/>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endParaRPr lang="en-US" sz="900" dirty="0"/>
          </a:p>
        </p:txBody>
      </p:sp>
      <p:sp>
        <p:nvSpPr>
          <p:cNvPr id="27" name="TextBox 26"/>
          <p:cNvSpPr txBox="1"/>
          <p:nvPr/>
        </p:nvSpPr>
        <p:spPr>
          <a:xfrm>
            <a:off x="21945603" y="19431002"/>
            <a:ext cx="1986096" cy="551776"/>
          </a:xfrm>
          <a:prstGeom prst="rect">
            <a:avLst/>
          </a:prstGeom>
          <a:noFill/>
        </p:spPr>
        <p:txBody>
          <a:bodyPr wrap="none" lIns="58757" tIns="29380" rIns="58757" bIns="29380" rtlCol="0">
            <a:spAutoFit/>
          </a:bodyPr>
          <a:lstStyle/>
          <a:p>
            <a:r>
              <a:rPr lang="en-US" sz="3200" b="1" dirty="0"/>
              <a:t>References</a:t>
            </a:r>
          </a:p>
        </p:txBody>
      </p:sp>
      <p:sp>
        <p:nvSpPr>
          <p:cNvPr id="10" name="Text Box 189"/>
          <p:cNvSpPr txBox="1">
            <a:spLocks noChangeArrowheads="1"/>
          </p:cNvSpPr>
          <p:nvPr/>
        </p:nvSpPr>
        <p:spPr bwMode="auto">
          <a:xfrm>
            <a:off x="1005840" y="3657602"/>
            <a:ext cx="10058400" cy="5447645"/>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Calibri" pitchFamily="34" charset="0"/>
              </a:rPr>
              <a:t>Click here to insert your Abstract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Autofit</a:t>
            </a:r>
            <a:r>
              <a:rPr lang="en-US" sz="2400" dirty="0">
                <a:latin typeface="Calibri" pitchFamily="34" charset="0"/>
              </a:rPr>
              <a:t>, and select the “Do Not Autofit” radio button.</a:t>
            </a:r>
          </a:p>
          <a:p>
            <a:pPr eaLnBrk="1" hangingPunct="1"/>
            <a:endParaRPr lang="en-US" sz="2400" dirty="0">
              <a:latin typeface="Calibri" pitchFamily="34" charset="0"/>
            </a:endParaRPr>
          </a:p>
          <a:p>
            <a:pPr eaLnBrk="1" hangingPunct="1"/>
            <a:r>
              <a:rPr lang="en-US" sz="2400"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p:txBody>
      </p:sp>
      <p:sp>
        <p:nvSpPr>
          <p:cNvPr id="32" name="Rectangle 31"/>
          <p:cNvSpPr/>
          <p:nvPr/>
        </p:nvSpPr>
        <p:spPr>
          <a:xfrm>
            <a:off x="1005840" y="3200400"/>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Abstract</a:t>
            </a:r>
          </a:p>
        </p:txBody>
      </p:sp>
      <p:sp>
        <p:nvSpPr>
          <p:cNvPr id="33" name="Rectangle 32"/>
          <p:cNvSpPr/>
          <p:nvPr/>
        </p:nvSpPr>
        <p:spPr>
          <a:xfrm>
            <a:off x="1005840" y="9586795"/>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1612880" y="3657602"/>
            <a:ext cx="10058400" cy="5447645"/>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Calibri" pitchFamily="34" charset="0"/>
              </a:rPr>
              <a:t>Click here to insert your Methods and Materials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Autofit</a:t>
            </a:r>
            <a:r>
              <a:rPr lang="en-US" sz="2400" dirty="0">
                <a:latin typeface="Calibri" pitchFamily="34" charset="0"/>
              </a:rPr>
              <a:t>, and select the “Do Not Autofit” radio button.</a:t>
            </a:r>
          </a:p>
          <a:p>
            <a:pPr eaLnBrk="1" hangingPunct="1"/>
            <a:endParaRPr lang="en-US" sz="2400" dirty="0">
              <a:latin typeface="Calibri" pitchFamily="34" charset="0"/>
            </a:endParaRPr>
          </a:p>
          <a:p>
            <a:pPr eaLnBrk="1" hangingPunct="1"/>
            <a:r>
              <a:rPr lang="en-US" sz="2400"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p:txBody>
      </p:sp>
      <p:sp>
        <p:nvSpPr>
          <p:cNvPr id="34" name="Rectangle 33"/>
          <p:cNvSpPr/>
          <p:nvPr/>
        </p:nvSpPr>
        <p:spPr>
          <a:xfrm>
            <a:off x="11612880" y="3200400"/>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32826960" y="3657602"/>
            <a:ext cx="10058400" cy="8402300"/>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mn-lt"/>
              </a:rPr>
              <a:t>Click here to insert your Discussion text. Type it in or copy and paste from your Word document or other source.</a:t>
            </a:r>
          </a:p>
          <a:p>
            <a:pPr eaLnBrk="1" hangingPunct="1"/>
            <a:endParaRPr lang="en-US" sz="2400" dirty="0">
              <a:latin typeface="+mn-lt"/>
            </a:endParaRPr>
          </a:p>
          <a:p>
            <a:pPr eaLnBrk="1" hangingPunct="1"/>
            <a:r>
              <a:rPr lang="en-US" sz="2400" dirty="0">
                <a:latin typeface="+mn-lt"/>
              </a:rPr>
              <a:t>This text box will automatically re-size to your text. To turn off that feature, right click inside this box and go to </a:t>
            </a:r>
            <a:r>
              <a:rPr lang="en-US" sz="2400" b="1" dirty="0">
                <a:latin typeface="+mn-lt"/>
              </a:rPr>
              <a:t>Format Shape, Text Box, Autofit</a:t>
            </a:r>
            <a:r>
              <a:rPr lang="en-US" sz="2400" dirty="0">
                <a:latin typeface="+mn-lt"/>
              </a:rPr>
              <a:t>, and select the “Do Not Autofit” radio button.</a:t>
            </a:r>
          </a:p>
          <a:p>
            <a:pPr eaLnBrk="1" hangingPunct="1"/>
            <a:endParaRPr lang="en-US" sz="2400" dirty="0">
              <a:latin typeface="+mn-lt"/>
            </a:endParaRPr>
          </a:p>
          <a:p>
            <a:pPr eaLnBrk="1" hangingPunct="1"/>
            <a:r>
              <a:rPr lang="en-US" sz="2400" dirty="0">
                <a:latin typeface="+mn-lt"/>
              </a:rPr>
              <a:t>To change the font style of this text box: Click on the border once to highlight the entire text box, then select a different font or font size that suits you. </a:t>
            </a:r>
            <a:r>
              <a:rPr lang="en-US" sz="2400" dirty="0">
                <a:latin typeface="Calibri" pitchFamily="34" charset="0"/>
              </a:rPr>
              <a:t>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a:p>
            <a:pPr eaLnBrk="1" hangingPunct="1"/>
            <a:endParaRPr lang="en-US" sz="2400" dirty="0">
              <a:latin typeface="+mn-lt"/>
            </a:endParaRPr>
          </a:p>
          <a:p>
            <a:pPr eaLnBrk="1" hangingPunct="1"/>
            <a:r>
              <a:rPr lang="en-US" sz="2400" dirty="0">
                <a:latin typeface="+mn-lt"/>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sp>
        <p:nvSpPr>
          <p:cNvPr id="35" name="Rectangle 34"/>
          <p:cNvSpPr/>
          <p:nvPr/>
        </p:nvSpPr>
        <p:spPr>
          <a:xfrm>
            <a:off x="32826960" y="3200400"/>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Discussion</a:t>
            </a:r>
          </a:p>
        </p:txBody>
      </p:sp>
      <p:sp>
        <p:nvSpPr>
          <p:cNvPr id="14" name="Text Box 193"/>
          <p:cNvSpPr txBox="1">
            <a:spLocks noChangeArrowheads="1"/>
          </p:cNvSpPr>
          <p:nvPr/>
        </p:nvSpPr>
        <p:spPr bwMode="auto">
          <a:xfrm>
            <a:off x="32826960" y="13373755"/>
            <a:ext cx="10058400" cy="5447645"/>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Calibri" pitchFamily="34" charset="0"/>
              </a:rPr>
              <a:t>Click here to insert your Conclusions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Autofit</a:t>
            </a:r>
            <a:r>
              <a:rPr lang="en-US" sz="2400" dirty="0">
                <a:latin typeface="Calibri" pitchFamily="34" charset="0"/>
              </a:rPr>
              <a:t>, and select the “Do Not Autofit” radio button.</a:t>
            </a:r>
          </a:p>
          <a:p>
            <a:pPr eaLnBrk="1" hangingPunct="1"/>
            <a:endParaRPr lang="en-US" sz="2400" dirty="0">
              <a:latin typeface="Calibri" pitchFamily="34" charset="0"/>
            </a:endParaRPr>
          </a:p>
          <a:p>
            <a:pPr eaLnBrk="1" hangingPunct="1"/>
            <a:r>
              <a:rPr lang="en-US" sz="2400"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p:txBody>
      </p:sp>
      <p:sp>
        <p:nvSpPr>
          <p:cNvPr id="36" name="Rectangle 35"/>
          <p:cNvSpPr/>
          <p:nvPr/>
        </p:nvSpPr>
        <p:spPr>
          <a:xfrm>
            <a:off x="32826960" y="12915906"/>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3385602771"/>
              </p:ext>
            </p:extLst>
          </p:nvPr>
        </p:nvGraphicFramePr>
        <p:xfrm>
          <a:off x="11848210" y="13945043"/>
          <a:ext cx="9587740" cy="4548873"/>
        </p:xfrm>
        <a:graphic>
          <a:graphicData uri="http://schemas.openxmlformats.org/drawingml/2006/table">
            <a:tbl>
              <a:tblPr firstRow="1" bandRow="1">
                <a:tableStyleId>{F5AB1C69-6EDB-4FF4-983F-18BD219EF322}</a:tableStyleId>
              </a:tblPr>
              <a:tblGrid>
                <a:gridCol w="2396935">
                  <a:extLst>
                    <a:ext uri="{9D8B030D-6E8A-4147-A177-3AD203B41FA5}">
                      <a16:colId xmlns:a16="http://schemas.microsoft.com/office/drawing/2014/main" val="20000"/>
                    </a:ext>
                  </a:extLst>
                </a:gridCol>
                <a:gridCol w="2396935">
                  <a:extLst>
                    <a:ext uri="{9D8B030D-6E8A-4147-A177-3AD203B41FA5}">
                      <a16:colId xmlns:a16="http://schemas.microsoft.com/office/drawing/2014/main" val="20001"/>
                    </a:ext>
                  </a:extLst>
                </a:gridCol>
                <a:gridCol w="2396935">
                  <a:extLst>
                    <a:ext uri="{9D8B030D-6E8A-4147-A177-3AD203B41FA5}">
                      <a16:colId xmlns:a16="http://schemas.microsoft.com/office/drawing/2014/main" val="20002"/>
                    </a:ext>
                  </a:extLst>
                </a:gridCol>
                <a:gridCol w="2396935">
                  <a:extLst>
                    <a:ext uri="{9D8B030D-6E8A-4147-A177-3AD203B41FA5}">
                      <a16:colId xmlns:a16="http://schemas.microsoft.com/office/drawing/2014/main" val="20003"/>
                    </a:ext>
                  </a:extLst>
                </a:gridCol>
              </a:tblGrid>
              <a:tr h="649839">
                <a:tc>
                  <a:txBody>
                    <a:bodyPr/>
                    <a:lstStyle/>
                    <a:p>
                      <a:endParaRPr lang="en-US" sz="2300" dirty="0"/>
                    </a:p>
                  </a:txBody>
                  <a:tcPr marL="121920" marR="121920" marT="22862" marB="22862" anchor="ctr">
                    <a:solidFill>
                      <a:schemeClr val="accent1">
                        <a:lumMod val="75000"/>
                      </a:schemeClr>
                    </a:solidFill>
                  </a:tcPr>
                </a:tc>
                <a:tc>
                  <a:txBody>
                    <a:bodyPr/>
                    <a:lstStyle/>
                    <a:p>
                      <a:pPr algn="ctr"/>
                      <a:r>
                        <a:rPr lang="en-US" sz="2300" dirty="0"/>
                        <a:t>Heading</a:t>
                      </a:r>
                    </a:p>
                  </a:txBody>
                  <a:tcPr marL="121920" marR="121920" marT="22862" marB="22862" anchor="ctr">
                    <a:solidFill>
                      <a:schemeClr val="accent1">
                        <a:lumMod val="75000"/>
                      </a:schemeClr>
                    </a:solidFill>
                  </a:tcPr>
                </a:tc>
                <a:tc>
                  <a:txBody>
                    <a:bodyPr/>
                    <a:lstStyle/>
                    <a:p>
                      <a:pPr algn="ctr"/>
                      <a:r>
                        <a:rPr lang="en-US" sz="2300" dirty="0"/>
                        <a:t>Heading</a:t>
                      </a:r>
                    </a:p>
                  </a:txBody>
                  <a:tcPr marL="121920" marR="121920" marT="22862" marB="22862" anchor="ctr">
                    <a:solidFill>
                      <a:schemeClr val="accent1">
                        <a:lumMod val="75000"/>
                      </a:schemeClr>
                    </a:solidFill>
                  </a:tcPr>
                </a:tc>
                <a:tc>
                  <a:txBody>
                    <a:bodyPr/>
                    <a:lstStyle/>
                    <a:p>
                      <a:pPr algn="ctr"/>
                      <a:r>
                        <a:rPr lang="en-US" sz="2300" dirty="0"/>
                        <a:t>Heading</a:t>
                      </a:r>
                    </a:p>
                  </a:txBody>
                  <a:tcPr marL="121920" marR="121920" marT="22862" marB="22862" anchor="ctr">
                    <a:solidFill>
                      <a:schemeClr val="accent1">
                        <a:lumMod val="75000"/>
                      </a:schemeClr>
                    </a:solidFill>
                  </a:tcPr>
                </a:tc>
                <a:extLst>
                  <a:ext uri="{0D108BD9-81ED-4DB2-BD59-A6C34878D82A}">
                    <a16:rowId xmlns:a16="http://schemas.microsoft.com/office/drawing/2014/main" val="10000"/>
                  </a:ext>
                </a:extLst>
              </a:tr>
              <a:tr h="649839">
                <a:tc>
                  <a:txBody>
                    <a:bodyPr/>
                    <a:lstStyle/>
                    <a:p>
                      <a:r>
                        <a:rPr lang="en-US" sz="2300" dirty="0"/>
                        <a:t>Item</a:t>
                      </a:r>
                    </a:p>
                  </a:txBody>
                  <a:tcPr marL="121920" marR="121920" marT="22862" marB="22862" anchor="ctr"/>
                </a:tc>
                <a:tc>
                  <a:txBody>
                    <a:bodyPr/>
                    <a:lstStyle/>
                    <a:p>
                      <a:pPr algn="ctr"/>
                      <a:r>
                        <a:rPr lang="en-US" sz="2300" dirty="0"/>
                        <a:t>800</a:t>
                      </a:r>
                    </a:p>
                  </a:txBody>
                  <a:tcPr marL="121920" marR="121920" marT="22862" marB="22862" anchor="ctr"/>
                </a:tc>
                <a:tc>
                  <a:txBody>
                    <a:bodyPr/>
                    <a:lstStyle/>
                    <a:p>
                      <a:pPr algn="ctr"/>
                      <a:r>
                        <a:rPr lang="en-US" sz="2300" dirty="0"/>
                        <a:t>790</a:t>
                      </a:r>
                    </a:p>
                  </a:txBody>
                  <a:tcPr marL="121920" marR="121920" marT="22862" marB="22862" anchor="ctr"/>
                </a:tc>
                <a:tc>
                  <a:txBody>
                    <a:bodyPr/>
                    <a:lstStyle/>
                    <a:p>
                      <a:pPr algn="ctr"/>
                      <a:r>
                        <a:rPr lang="en-US" sz="2300" dirty="0"/>
                        <a:t>4001</a:t>
                      </a:r>
                    </a:p>
                  </a:txBody>
                  <a:tcPr marL="121920" marR="121920" marT="22862" marB="22862" anchor="ctr"/>
                </a:tc>
                <a:extLst>
                  <a:ext uri="{0D108BD9-81ED-4DB2-BD59-A6C34878D82A}">
                    <a16:rowId xmlns:a16="http://schemas.microsoft.com/office/drawing/2014/main" val="10001"/>
                  </a:ext>
                </a:extLst>
              </a:tr>
              <a:tr h="649839">
                <a:tc>
                  <a:txBody>
                    <a:bodyPr/>
                    <a:lstStyle/>
                    <a:p>
                      <a:r>
                        <a:rPr lang="en-US" sz="2300" dirty="0"/>
                        <a:t>Item</a:t>
                      </a:r>
                    </a:p>
                  </a:txBody>
                  <a:tcPr marL="121920" marR="121920" marT="22862" marB="22862" anchor="ctr"/>
                </a:tc>
                <a:tc>
                  <a:txBody>
                    <a:bodyPr/>
                    <a:lstStyle/>
                    <a:p>
                      <a:pPr algn="ctr"/>
                      <a:r>
                        <a:rPr lang="en-US" sz="2300" dirty="0"/>
                        <a:t>356</a:t>
                      </a:r>
                    </a:p>
                  </a:txBody>
                  <a:tcPr marL="121920" marR="121920" marT="22862" marB="22862" anchor="ctr"/>
                </a:tc>
                <a:tc>
                  <a:txBody>
                    <a:bodyPr/>
                    <a:lstStyle/>
                    <a:p>
                      <a:pPr algn="ctr"/>
                      <a:r>
                        <a:rPr lang="en-US" sz="2300" dirty="0"/>
                        <a:t>856</a:t>
                      </a:r>
                    </a:p>
                  </a:txBody>
                  <a:tcPr marL="121920" marR="121920" marT="22862" marB="22862" anchor="ctr"/>
                </a:tc>
                <a:tc>
                  <a:txBody>
                    <a:bodyPr/>
                    <a:lstStyle/>
                    <a:p>
                      <a:pPr algn="ctr"/>
                      <a:r>
                        <a:rPr lang="en-US" sz="2300" dirty="0"/>
                        <a:t>290</a:t>
                      </a:r>
                    </a:p>
                  </a:txBody>
                  <a:tcPr marL="121920" marR="121920" marT="22862" marB="22862" anchor="ctr"/>
                </a:tc>
                <a:extLst>
                  <a:ext uri="{0D108BD9-81ED-4DB2-BD59-A6C34878D82A}">
                    <a16:rowId xmlns:a16="http://schemas.microsoft.com/office/drawing/2014/main" val="10002"/>
                  </a:ext>
                </a:extLst>
              </a:tr>
              <a:tr h="649839">
                <a:tc>
                  <a:txBody>
                    <a:bodyPr/>
                    <a:lstStyle/>
                    <a:p>
                      <a:r>
                        <a:rPr lang="en-US" sz="2300" dirty="0"/>
                        <a:t>Item</a:t>
                      </a:r>
                    </a:p>
                  </a:txBody>
                  <a:tcPr marL="121920" marR="121920" marT="22862" marB="22862" anchor="ctr"/>
                </a:tc>
                <a:tc>
                  <a:txBody>
                    <a:bodyPr/>
                    <a:lstStyle/>
                    <a:p>
                      <a:pPr algn="ctr"/>
                      <a:r>
                        <a:rPr lang="en-US" sz="2300" dirty="0"/>
                        <a:t>228</a:t>
                      </a:r>
                    </a:p>
                  </a:txBody>
                  <a:tcPr marL="121920" marR="121920" marT="22862" marB="22862" anchor="ctr"/>
                </a:tc>
                <a:tc>
                  <a:txBody>
                    <a:bodyPr/>
                    <a:lstStyle/>
                    <a:p>
                      <a:pPr algn="ctr"/>
                      <a:r>
                        <a:rPr lang="en-US" sz="2300" dirty="0"/>
                        <a:t>134</a:t>
                      </a:r>
                    </a:p>
                  </a:txBody>
                  <a:tcPr marL="121920" marR="121920" marT="22862" marB="22862" anchor="ctr"/>
                </a:tc>
                <a:tc>
                  <a:txBody>
                    <a:bodyPr/>
                    <a:lstStyle/>
                    <a:p>
                      <a:pPr algn="ctr"/>
                      <a:r>
                        <a:rPr lang="en-US" sz="2300" dirty="0"/>
                        <a:t>238</a:t>
                      </a:r>
                    </a:p>
                  </a:txBody>
                  <a:tcPr marL="121920" marR="121920" marT="22862" marB="22862" anchor="ctr"/>
                </a:tc>
                <a:extLst>
                  <a:ext uri="{0D108BD9-81ED-4DB2-BD59-A6C34878D82A}">
                    <a16:rowId xmlns:a16="http://schemas.microsoft.com/office/drawing/2014/main" val="10003"/>
                  </a:ext>
                </a:extLst>
              </a:tr>
              <a:tr h="649839">
                <a:tc>
                  <a:txBody>
                    <a:bodyPr/>
                    <a:lstStyle/>
                    <a:p>
                      <a:r>
                        <a:rPr lang="en-US" sz="2300" dirty="0"/>
                        <a:t>Item</a:t>
                      </a:r>
                    </a:p>
                  </a:txBody>
                  <a:tcPr marL="121920" marR="121920" marT="22862" marB="22862" anchor="ctr"/>
                </a:tc>
                <a:tc>
                  <a:txBody>
                    <a:bodyPr/>
                    <a:lstStyle/>
                    <a:p>
                      <a:pPr algn="ctr"/>
                      <a:r>
                        <a:rPr lang="en-US" sz="2300" dirty="0"/>
                        <a:t>954</a:t>
                      </a:r>
                    </a:p>
                  </a:txBody>
                  <a:tcPr marL="121920" marR="121920" marT="22862" marB="22862" anchor="ctr"/>
                </a:tc>
                <a:tc>
                  <a:txBody>
                    <a:bodyPr/>
                    <a:lstStyle/>
                    <a:p>
                      <a:pPr algn="ctr"/>
                      <a:r>
                        <a:rPr lang="en-US" sz="2300" dirty="0"/>
                        <a:t>875</a:t>
                      </a:r>
                    </a:p>
                  </a:txBody>
                  <a:tcPr marL="121920" marR="121920" marT="22862" marB="22862" anchor="ctr"/>
                </a:tc>
                <a:tc>
                  <a:txBody>
                    <a:bodyPr/>
                    <a:lstStyle/>
                    <a:p>
                      <a:pPr algn="ctr"/>
                      <a:r>
                        <a:rPr lang="en-US" sz="2300" dirty="0"/>
                        <a:t>976</a:t>
                      </a:r>
                    </a:p>
                  </a:txBody>
                  <a:tcPr marL="121920" marR="121920" marT="22862" marB="22862" anchor="ctr"/>
                </a:tc>
                <a:extLst>
                  <a:ext uri="{0D108BD9-81ED-4DB2-BD59-A6C34878D82A}">
                    <a16:rowId xmlns:a16="http://schemas.microsoft.com/office/drawing/2014/main" val="10004"/>
                  </a:ext>
                </a:extLst>
              </a:tr>
              <a:tr h="649839">
                <a:tc>
                  <a:txBody>
                    <a:bodyPr/>
                    <a:lstStyle/>
                    <a:p>
                      <a:r>
                        <a:rPr lang="en-US" sz="2300" dirty="0"/>
                        <a:t>Item</a:t>
                      </a:r>
                    </a:p>
                  </a:txBody>
                  <a:tcPr marL="121920" marR="121920" marT="22862" marB="22862" anchor="ctr"/>
                </a:tc>
                <a:tc>
                  <a:txBody>
                    <a:bodyPr/>
                    <a:lstStyle/>
                    <a:p>
                      <a:pPr algn="ctr"/>
                      <a:r>
                        <a:rPr lang="en-US" sz="2300" dirty="0"/>
                        <a:t>324</a:t>
                      </a:r>
                    </a:p>
                  </a:txBody>
                  <a:tcPr marL="121920" marR="121920" marT="22862" marB="22862" anchor="ctr"/>
                </a:tc>
                <a:tc>
                  <a:txBody>
                    <a:bodyPr/>
                    <a:lstStyle/>
                    <a:p>
                      <a:pPr algn="ctr"/>
                      <a:r>
                        <a:rPr lang="en-US" sz="2300" dirty="0"/>
                        <a:t>325</a:t>
                      </a:r>
                    </a:p>
                  </a:txBody>
                  <a:tcPr marL="121920" marR="121920" marT="22862" marB="22862" anchor="ctr"/>
                </a:tc>
                <a:tc>
                  <a:txBody>
                    <a:bodyPr/>
                    <a:lstStyle/>
                    <a:p>
                      <a:pPr algn="ctr"/>
                      <a:r>
                        <a:rPr lang="en-US" sz="2300" dirty="0"/>
                        <a:t>301</a:t>
                      </a:r>
                    </a:p>
                  </a:txBody>
                  <a:tcPr marL="121920" marR="121920" marT="22862" marB="22862" anchor="ctr"/>
                </a:tc>
                <a:extLst>
                  <a:ext uri="{0D108BD9-81ED-4DB2-BD59-A6C34878D82A}">
                    <a16:rowId xmlns:a16="http://schemas.microsoft.com/office/drawing/2014/main" val="10005"/>
                  </a:ext>
                </a:extLst>
              </a:tr>
              <a:tr h="649839">
                <a:tc>
                  <a:txBody>
                    <a:bodyPr/>
                    <a:lstStyle/>
                    <a:p>
                      <a:r>
                        <a:rPr lang="en-US" sz="2300" dirty="0"/>
                        <a:t>Item</a:t>
                      </a:r>
                    </a:p>
                  </a:txBody>
                  <a:tcPr marL="121920" marR="121920" marT="22862" marB="22862" anchor="ctr"/>
                </a:tc>
                <a:tc>
                  <a:txBody>
                    <a:bodyPr/>
                    <a:lstStyle/>
                    <a:p>
                      <a:pPr algn="ctr"/>
                      <a:r>
                        <a:rPr lang="en-US" sz="2300" dirty="0"/>
                        <a:t>199</a:t>
                      </a:r>
                    </a:p>
                  </a:txBody>
                  <a:tcPr marL="121920" marR="121920" marT="22862" marB="22862" anchor="ctr"/>
                </a:tc>
                <a:tc>
                  <a:txBody>
                    <a:bodyPr/>
                    <a:lstStyle/>
                    <a:p>
                      <a:pPr algn="ctr"/>
                      <a:r>
                        <a:rPr lang="en-US" sz="2300" dirty="0"/>
                        <a:t>137</a:t>
                      </a:r>
                    </a:p>
                  </a:txBody>
                  <a:tcPr marL="121920" marR="121920" marT="22862" marB="22862" anchor="ctr"/>
                </a:tc>
                <a:tc>
                  <a:txBody>
                    <a:bodyPr/>
                    <a:lstStyle/>
                    <a:p>
                      <a:pPr algn="ctr"/>
                      <a:r>
                        <a:rPr lang="en-US" sz="2300" dirty="0"/>
                        <a:t>186</a:t>
                      </a:r>
                    </a:p>
                  </a:txBody>
                  <a:tcPr marL="121920" marR="121920" marT="22862" marB="22862"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005840" y="10043999"/>
                <a:ext cx="10058400" cy="8796639"/>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mn-lt"/>
                  </a:rPr>
                  <a:t>Genigraphics®</a:t>
                </a:r>
                <a:r>
                  <a:rPr lang="en-US" sz="2400" dirty="0">
                    <a:latin typeface="+mn-lt"/>
                  </a:rPr>
                  <a:t> has provided this template to assist in preparation of a medical or scientific research poster. The dimensions are set to 24” high by 48” wide but prints can be scaled up or down in size to any dimension with a 1:2 aspect ratio. For example, if you order a 36” x 72” poster using this template, we will print the file at 150% of its original size. If you order a 48” x 96” poster, we will print at 200%.  </a:t>
                </a:r>
                <a:r>
                  <a:rPr lang="en-US" sz="2400" b="1" dirty="0">
                    <a:latin typeface="+mn-lt"/>
                  </a:rPr>
                  <a:t>The most critical factor is that your template and poster dimensions must be proportional:</a:t>
                </a:r>
              </a:p>
              <a:p>
                <a:pPr eaLnBrk="1" hangingPunct="1"/>
                <a:endParaRPr lang="en-US" sz="24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2400" b="1" i="1">
                              <a:latin typeface="Cambria Math" panose="02040503050406030204" pitchFamily="18" charset="0"/>
                            </a:rPr>
                          </m:ctrlPr>
                        </m:boxPr>
                        <m:e>
                          <m:f>
                            <m:fPr>
                              <m:ctrlPr>
                                <a:rPr lang="en-US" sz="2400" b="1" i="1">
                                  <a:latin typeface="Cambria Math" panose="02040503050406030204" pitchFamily="18" charset="0"/>
                                </a:rPr>
                              </m:ctrlPr>
                            </m:fPr>
                            <m:num>
                              <m:r>
                                <a:rPr lang="en-US" sz="2400" b="1" i="1">
                                  <a:latin typeface="Cambria Math"/>
                                </a:rPr>
                                <m:t>𝒕𝒆𝒎𝒑𝒍𝒂𝒕𝒆</m:t>
                              </m:r>
                              <m:r>
                                <a:rPr lang="en-US" sz="2400" b="1" i="1">
                                  <a:latin typeface="Cambria Math"/>
                                </a:rPr>
                                <m:t> </m:t>
                              </m:r>
                              <m:r>
                                <a:rPr lang="en-US" sz="2400" b="1" i="1">
                                  <a:latin typeface="Cambria Math"/>
                                </a:rPr>
                                <m:t>𝒉𝒆𝒊𝒈𝒉𝒕</m:t>
                              </m:r>
                            </m:num>
                            <m:den>
                              <m:r>
                                <a:rPr lang="en-US" sz="2400" b="1" i="1">
                                  <a:latin typeface="Cambria Math"/>
                                </a:rPr>
                                <m:t>𝒕𝒆𝒎𝒑𝒍𝒂𝒕𝒆</m:t>
                              </m:r>
                              <m:r>
                                <a:rPr lang="en-US" sz="2400" b="1" i="1">
                                  <a:latin typeface="Cambria Math"/>
                                </a:rPr>
                                <m:t> </m:t>
                              </m:r>
                              <m:r>
                                <a:rPr lang="en-US" sz="2400" b="1" i="1">
                                  <a:latin typeface="Cambria Math"/>
                                </a:rPr>
                                <m:t>𝒘𝒊𝒅𝒕𝒉</m:t>
                              </m:r>
                            </m:den>
                          </m:f>
                        </m:e>
                      </m:box>
                      <m:r>
                        <a:rPr lang="en-US" sz="2400" b="1" i="1">
                          <a:latin typeface="Cambria Math"/>
                        </a:rPr>
                        <m:t> = </m:t>
                      </m:r>
                      <m:box>
                        <m:boxPr>
                          <m:ctrlPr>
                            <a:rPr lang="en-US" sz="2400" b="1" i="1">
                              <a:latin typeface="Cambria Math" panose="02040503050406030204" pitchFamily="18" charset="0"/>
                            </a:rPr>
                          </m:ctrlPr>
                        </m:boxPr>
                        <m:e>
                          <m:f>
                            <m:fPr>
                              <m:ctrlPr>
                                <a:rPr lang="en-US" sz="2400" b="1" i="1">
                                  <a:latin typeface="Cambria Math" panose="02040503050406030204" pitchFamily="18" charset="0"/>
                                </a:rPr>
                              </m:ctrlPr>
                            </m:fPr>
                            <m:num>
                              <m:r>
                                <a:rPr lang="en-US" sz="2400" b="1" i="1">
                                  <a:latin typeface="Cambria Math"/>
                                </a:rPr>
                                <m:t>𝒅𝒆𝒔𝒊𝒓𝒆𝒅</m:t>
                              </m:r>
                              <m:r>
                                <a:rPr lang="en-US" sz="2400" b="1" i="1">
                                  <a:latin typeface="Cambria Math"/>
                                </a:rPr>
                                <m:t> </m:t>
                              </m:r>
                              <m:r>
                                <a:rPr lang="en-US" sz="2400" b="1" i="1">
                                  <a:latin typeface="Cambria Math"/>
                                </a:rPr>
                                <m:t>𝒑𝒓𝒊𝒏𝒕</m:t>
                              </m:r>
                              <m:r>
                                <a:rPr lang="en-US" sz="2400" b="1" i="1">
                                  <a:latin typeface="Cambria Math"/>
                                </a:rPr>
                                <m:t> </m:t>
                              </m:r>
                              <m:r>
                                <a:rPr lang="en-US" sz="2400" b="1" i="1">
                                  <a:latin typeface="Cambria Math"/>
                                </a:rPr>
                                <m:t>𝒉𝒆𝒊𝒈𝒉𝒕</m:t>
                              </m:r>
                            </m:num>
                            <m:den>
                              <m:r>
                                <a:rPr lang="en-US" sz="2400" b="1" i="1">
                                  <a:latin typeface="Cambria Math"/>
                                </a:rPr>
                                <m:t>𝒅𝒆𝒔𝒊𝒓𝒆𝒅</m:t>
                              </m:r>
                              <m:r>
                                <a:rPr lang="en-US" sz="2400" b="1" i="1">
                                  <a:latin typeface="Cambria Math"/>
                                </a:rPr>
                                <m:t> </m:t>
                              </m:r>
                              <m:r>
                                <a:rPr lang="en-US" sz="2400" b="1" i="1">
                                  <a:latin typeface="Cambria Math"/>
                                </a:rPr>
                                <m:t>𝒑𝒓𝒊𝒏𝒕</m:t>
                              </m:r>
                              <m:r>
                                <a:rPr lang="en-US" sz="2400" b="1" i="1">
                                  <a:latin typeface="Cambria Math"/>
                                </a:rPr>
                                <m:t> </m:t>
                              </m:r>
                              <m:r>
                                <a:rPr lang="en-US" sz="2400" b="1" i="1">
                                  <a:latin typeface="Cambria Math"/>
                                </a:rPr>
                                <m:t>𝒘𝒊𝒅𝒕𝒉</m:t>
                              </m:r>
                            </m:den>
                          </m:f>
                        </m:e>
                      </m:box>
                    </m:oMath>
                  </m:oMathPara>
                </a14:m>
                <a:endParaRPr lang="en-US" sz="2400" b="1" dirty="0">
                  <a:latin typeface="+mn-lt"/>
                </a:endParaRPr>
              </a:p>
              <a:p>
                <a:pPr eaLnBrk="1" hangingPunct="1"/>
                <a:endParaRPr lang="en-US" sz="2400" dirty="0">
                  <a:latin typeface="+mn-lt"/>
                </a:endParaRPr>
              </a:p>
              <a:p>
                <a:pPr eaLnBrk="1" hangingPunct="1"/>
                <a:r>
                  <a:rPr lang="en-US" sz="2400" dirty="0">
                    <a:latin typeface="+mn-lt"/>
                  </a:rPr>
                  <a:t>Order your poster from Genigraphics and we will perform a free design review and advise you if we see anything that may be a concern for printing. We’ll even help tidy things up.</a:t>
                </a:r>
              </a:p>
              <a:p>
                <a:pPr eaLnBrk="1" hangingPunct="1"/>
                <a:endParaRPr lang="en-US" sz="2400" dirty="0">
                  <a:latin typeface="+mn-lt"/>
                </a:endParaRPr>
              </a:p>
              <a:p>
                <a:pPr eaLnBrk="1" hangingPunct="1"/>
                <a:r>
                  <a:rPr lang="en-US" sz="24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005840" y="10043999"/>
                <a:ext cx="10058400" cy="8796639"/>
              </a:xfrm>
              <a:prstGeom prst="rect">
                <a:avLst/>
              </a:prstGeom>
              <a:blipFill rotWithShape="1">
                <a:blip r:embed="rId2"/>
                <a:stretch>
                  <a:fillRect l="-424"/>
                </a:stretch>
              </a:blipFill>
              <a:ln w="12700">
                <a:solidFill>
                  <a:schemeClr val="accent1">
                    <a:lumMod val="75000"/>
                  </a:schemeClr>
                </a:solidFill>
              </a:ln>
              <a:effectLst/>
            </p:spPr>
            <p:txBody>
              <a:bodyPr/>
              <a:lstStyle/>
              <a:p>
                <a:r>
                  <a:rPr lang="en-US">
                    <a:noFill/>
                  </a:rPr>
                  <a:t> </a:t>
                </a:r>
              </a:p>
            </p:txBody>
          </p:sp>
        </mc:Fallback>
      </mc:AlternateContent>
      <p:grpSp>
        <p:nvGrpSpPr>
          <p:cNvPr id="6" name="Group 5">
            <a:extLst>
              <a:ext uri="{FF2B5EF4-FFF2-40B4-BE49-F238E27FC236}">
                <a16:creationId xmlns:a16="http://schemas.microsoft.com/office/drawing/2014/main" id="{BD316D19-7E3A-4E75-91E2-CCB8E84B81C3}"/>
              </a:ext>
            </a:extLst>
          </p:cNvPr>
          <p:cNvGrpSpPr/>
          <p:nvPr/>
        </p:nvGrpSpPr>
        <p:grpSpPr>
          <a:xfrm>
            <a:off x="22219920" y="3200400"/>
            <a:ext cx="10058400" cy="5904847"/>
            <a:chOff x="22219920" y="3200400"/>
            <a:chExt cx="10058400" cy="5904847"/>
          </a:xfrm>
        </p:grpSpPr>
        <p:sp>
          <p:nvSpPr>
            <p:cNvPr id="15" name="Text Box 194"/>
            <p:cNvSpPr txBox="1">
              <a:spLocks noChangeArrowheads="1"/>
            </p:cNvSpPr>
            <p:nvPr/>
          </p:nvSpPr>
          <p:spPr bwMode="auto">
            <a:xfrm>
              <a:off x="22219920" y="3657602"/>
              <a:ext cx="10058400" cy="5447645"/>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Calibri" pitchFamily="34" charset="0"/>
                </a:rPr>
                <a:t>Click here to insert your Results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Speaking of Results, yours will look better if you remember to run a spell-check on your poster! After you’ve added your content click on </a:t>
              </a:r>
              <a:r>
                <a:rPr lang="en-US" sz="2400" b="1" dirty="0">
                  <a:latin typeface="Calibri" pitchFamily="34" charset="0"/>
                </a:rPr>
                <a:t>Review</a:t>
              </a:r>
              <a:r>
                <a:rPr lang="en-US" sz="2400" dirty="0">
                  <a:latin typeface="Calibri" pitchFamily="34" charset="0"/>
                </a:rPr>
                <a:t>, </a:t>
              </a:r>
              <a:r>
                <a:rPr lang="en-US" sz="2400" b="1" dirty="0">
                  <a:latin typeface="Calibri" pitchFamily="34" charset="0"/>
                </a:rPr>
                <a:t>Spelling</a:t>
              </a:r>
              <a:r>
                <a:rPr lang="en-US" sz="2400" dirty="0">
                  <a:latin typeface="Calibri" pitchFamily="34" charset="0"/>
                </a:rPr>
                <a:t>, or press F7.</a:t>
              </a:r>
            </a:p>
            <a:p>
              <a:pPr eaLnBrk="1" hangingPunct="1"/>
              <a:endParaRPr lang="en-US" sz="2400" dirty="0">
                <a:latin typeface="Calibri" pitchFamily="34" charset="0"/>
              </a:endParaRPr>
            </a:p>
            <a:p>
              <a:pPr eaLnBrk="1" hangingPunct="1"/>
              <a:r>
                <a:rPr lang="en-US" sz="2400"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p:txBody>
        </p:sp>
        <p:sp>
          <p:nvSpPr>
            <p:cNvPr id="45" name="Rectangle 44"/>
            <p:cNvSpPr/>
            <p:nvPr/>
          </p:nvSpPr>
          <p:spPr>
            <a:xfrm>
              <a:off x="22219920" y="3200400"/>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Results</a:t>
              </a:r>
            </a:p>
          </p:txBody>
        </p:sp>
      </p:gr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004596" y="9575844"/>
            <a:ext cx="4389120" cy="2450592"/>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6824960" y="9575870"/>
            <a:ext cx="4389120" cy="2450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1961061" y="12129690"/>
            <a:ext cx="3216433" cy="367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757" tIns="29380" rIns="58757" bIns="2938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1.</a:t>
            </a:r>
            <a:r>
              <a:rPr lang="en-US" sz="2000" dirty="0">
                <a:latin typeface="Calibri" pitchFamily="34" charset="0"/>
              </a:rPr>
              <a:t> Label in 20pt Calibri.</a:t>
            </a:r>
          </a:p>
        </p:txBody>
      </p:sp>
      <p:sp>
        <p:nvSpPr>
          <p:cNvPr id="52" name="Text Box 181"/>
          <p:cNvSpPr txBox="1">
            <a:spLocks noChangeArrowheads="1"/>
          </p:cNvSpPr>
          <p:nvPr/>
        </p:nvSpPr>
        <p:spPr bwMode="auto">
          <a:xfrm>
            <a:off x="16781423" y="12129690"/>
            <a:ext cx="3216433" cy="367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757" tIns="29380" rIns="58757" bIns="2938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2.</a:t>
            </a:r>
            <a:r>
              <a:rPr lang="en-US" sz="2000" dirty="0">
                <a:latin typeface="Calibri" pitchFamily="34" charset="0"/>
              </a:rPr>
              <a:t> Label in 20pt Calibri.</a:t>
            </a:r>
          </a:p>
        </p:txBody>
      </p:sp>
      <p:sp>
        <p:nvSpPr>
          <p:cNvPr id="53" name="Text Box 180"/>
          <p:cNvSpPr txBox="1">
            <a:spLocks noChangeArrowheads="1"/>
          </p:cNvSpPr>
          <p:nvPr/>
        </p:nvSpPr>
        <p:spPr bwMode="auto">
          <a:xfrm>
            <a:off x="11848210" y="13472161"/>
            <a:ext cx="3122946" cy="367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757" tIns="29380" rIns="58757" bIns="2938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Table 1.</a:t>
            </a:r>
            <a:r>
              <a:rPr lang="en-US" sz="2000" dirty="0">
                <a:latin typeface="Calibri" pitchFamily="34" charset="0"/>
              </a:rPr>
              <a:t> Label in 20pt Calibri.</a:t>
            </a:r>
          </a:p>
        </p:txBody>
      </p:sp>
      <p:grpSp>
        <p:nvGrpSpPr>
          <p:cNvPr id="2" name="Group 1">
            <a:extLst>
              <a:ext uri="{FF2B5EF4-FFF2-40B4-BE49-F238E27FC236}">
                <a16:creationId xmlns:a16="http://schemas.microsoft.com/office/drawing/2014/main" id="{47E226B1-977F-49D7-BB55-03C86A54343C}"/>
              </a:ext>
            </a:extLst>
          </p:cNvPr>
          <p:cNvGrpSpPr/>
          <p:nvPr/>
        </p:nvGrpSpPr>
        <p:grpSpPr>
          <a:xfrm>
            <a:off x="22280475" y="9674547"/>
            <a:ext cx="9760103" cy="4609468"/>
            <a:chOff x="22280475" y="9547051"/>
            <a:chExt cx="9760103" cy="4609468"/>
          </a:xfrm>
        </p:grpSpPr>
        <p:graphicFrame>
          <p:nvGraphicFramePr>
            <p:cNvPr id="3" name="Chart 2"/>
            <p:cNvGraphicFramePr/>
            <p:nvPr>
              <p:extLst>
                <p:ext uri="{D42A27DB-BD31-4B8C-83A1-F6EECF244321}">
                  <p14:modId xmlns:p14="http://schemas.microsoft.com/office/powerpoint/2010/main" val="1999749085"/>
                </p:ext>
              </p:extLst>
            </p:nvPr>
          </p:nvGraphicFramePr>
          <p:xfrm>
            <a:off x="22280475" y="9547051"/>
            <a:ext cx="9760103" cy="4141705"/>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2530817" y="13789409"/>
              <a:ext cx="3139168" cy="367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757" tIns="29380" rIns="58757" bIns="2938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Chart 1.</a:t>
              </a:r>
              <a:r>
                <a:rPr lang="en-US" sz="2000" dirty="0">
                  <a:latin typeface="Calibri" pitchFamily="34" charset="0"/>
                </a:rPr>
                <a:t> Label in 20pt Calibri.</a:t>
              </a:r>
            </a:p>
          </p:txBody>
        </p:sp>
      </p:grpSp>
      <p:sp>
        <p:nvSpPr>
          <p:cNvPr id="30" name="Text Box 194"/>
          <p:cNvSpPr txBox="1">
            <a:spLocks noChangeArrowheads="1"/>
          </p:cNvSpPr>
          <p:nvPr/>
        </p:nvSpPr>
        <p:spPr bwMode="auto">
          <a:xfrm>
            <a:off x="22219920" y="14853315"/>
            <a:ext cx="10058400" cy="3970318"/>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Calibri" pitchFamily="34" charset="0"/>
              </a:rPr>
              <a:t>Click here to insert  more Results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p:txBody>
      </p:sp>
      <p:sp>
        <p:nvSpPr>
          <p:cNvPr id="38" name="Rectangle 265"/>
          <p:cNvSpPr>
            <a:spLocks noChangeAspect="1" noChangeArrowheads="1"/>
          </p:cNvSpPr>
          <p:nvPr/>
        </p:nvSpPr>
        <p:spPr bwMode="auto">
          <a:xfrm>
            <a:off x="1005840" y="457200"/>
            <a:ext cx="2436478" cy="182880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200" b="1" dirty="0">
                <a:latin typeface="Calibri" pitchFamily="34" charset="0"/>
              </a:rPr>
              <a:t>REPLACE THIS BOX WITH YOUR ORGANIZATION’S</a:t>
            </a:r>
          </a:p>
          <a:p>
            <a:pPr algn="ctr" defTabSz="4022725"/>
            <a:r>
              <a:rPr lang="en-US" sz="1200" b="1" dirty="0">
                <a:latin typeface="Calibri" pitchFamily="34" charset="0"/>
              </a:rPr>
              <a:t>HIGH RESOLUTION LOGO</a:t>
            </a:r>
          </a:p>
        </p:txBody>
      </p:sp>
      <p:sp>
        <p:nvSpPr>
          <p:cNvPr id="40" name="Rectangle 265">
            <a:extLst>
              <a:ext uri="{FF2B5EF4-FFF2-40B4-BE49-F238E27FC236}">
                <a16:creationId xmlns:a16="http://schemas.microsoft.com/office/drawing/2014/main" id="{62A71B6C-3C10-43A0-A198-EA630806A44E}"/>
              </a:ext>
            </a:extLst>
          </p:cNvPr>
          <p:cNvSpPr>
            <a:spLocks noChangeAspect="1" noChangeArrowheads="1"/>
          </p:cNvSpPr>
          <p:nvPr/>
        </p:nvSpPr>
        <p:spPr bwMode="auto">
          <a:xfrm>
            <a:off x="40448882" y="457200"/>
            <a:ext cx="2436478" cy="182880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200" b="1" dirty="0">
                <a:latin typeface="Calibri" pitchFamily="34" charset="0"/>
              </a:rPr>
              <a:t>REPLACE THIS BOX WITH YOUR ORGANIZATION’S</a:t>
            </a:r>
          </a:p>
          <a:p>
            <a:pPr algn="ctr" defTabSz="4022725"/>
            <a:r>
              <a:rPr lang="en-US" sz="12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2818</TotalTime>
  <Words>1489</Words>
  <Application>Microsoft Office PowerPoint</Application>
  <PresentationFormat>Custom</PresentationFormat>
  <Paragraphs>110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24x48</dc:title>
  <dc:creator>Jay Larson</dc:creator>
  <dc:description>Quality poster printing
www.genigraphics.com
1-800-790-4001</dc:description>
  <cp:lastModifiedBy>Christa Stiles</cp:lastModifiedBy>
  <cp:revision>108</cp:revision>
  <cp:lastPrinted>2013-02-12T02:21:55Z</cp:lastPrinted>
  <dcterms:created xsi:type="dcterms:W3CDTF">2013-02-10T21:14:48Z</dcterms:created>
  <dcterms:modified xsi:type="dcterms:W3CDTF">2020-03-13T17:08:55Z</dcterms:modified>
</cp:coreProperties>
</file>